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6470" autoAdjust="0"/>
  </p:normalViewPr>
  <p:slideViewPr>
    <p:cSldViewPr showGuides="1">
      <p:cViewPr varScale="1">
        <p:scale>
          <a:sx n="74" d="100"/>
          <a:sy n="74" d="100"/>
        </p:scale>
        <p:origin x="-582" y="-90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4/25/2019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4/25/2019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014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5213" y="6432551"/>
            <a:ext cx="5653087" cy="273049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2612" y="6432551"/>
            <a:ext cx="1371600" cy="273049"/>
          </a:xfrm>
        </p:spPr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812" y="6432551"/>
            <a:ext cx="1219201" cy="273049"/>
          </a:xfrm>
        </p:spPr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43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7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6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0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54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2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4/25/2019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28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E0FA9E5-6744-4841-888F-9E7CC0C2B7EC}" type="datetimeFigureOut">
              <a:rPr lang="en-US" smtClean="0"/>
              <a:pPr/>
              <a:t>4/25/2019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6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989012" y="2603695"/>
            <a:ext cx="5029201" cy="60960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7A367DBE-EEC0-4991-9EF7-88991AF02B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667000"/>
          </a:xfrm>
        </p:spPr>
        <p:txBody>
          <a:bodyPr>
            <a:normAutofit/>
          </a:bodyPr>
          <a:lstStyle/>
          <a:p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 Groups</a:t>
            </a:r>
            <a:b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812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89B926C-2656-4900-8E57-E1D727BB9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533399"/>
            <a:ext cx="8686801" cy="685801"/>
          </a:xfrm>
        </p:spPr>
        <p:txBody>
          <a:bodyPr>
            <a:normAutofit fontScale="90000"/>
          </a:bodyPr>
          <a:lstStyle/>
          <a:p>
            <a:r>
              <a:rPr lang="en-US" dirty="0"/>
              <a:t>Elite theory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53B3019-F7FE-4347-82C1-654E31D82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2" y="838200"/>
            <a:ext cx="8686801" cy="5181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Societies are divided along class lines and upper-class elite links regardless of  formal niceties of governmental organization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Power of nothing power is not equally divided</a:t>
            </a:r>
          </a:p>
          <a:p>
            <a:pPr marL="45720" indent="0">
              <a:buNone/>
            </a:pPr>
            <a:r>
              <a:rPr lang="en-US" sz="4000" dirty="0"/>
              <a:t>Hyper pluralist theory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Groups are strong and government is weak and this is the extreme , exaggerated </a:t>
            </a:r>
            <a:r>
              <a:rPr lang="en-US" dirty="0" smtClean="0"/>
              <a:t>form </a:t>
            </a:r>
            <a:r>
              <a:rPr lang="en-US" dirty="0"/>
              <a:t>of </a:t>
            </a:r>
            <a:r>
              <a:rPr lang="en-US" dirty="0" smtClean="0"/>
              <a:t>pluralism (diversity)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92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CONTENTS: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Definition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What are interest groups?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Types of interest groups.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Internal structure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Functions of interest groups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Importance and role of interest groups in politics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Role oh interest groups in democracy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Theories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31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sz="3200" dirty="0"/>
              <a:t>A group of people that seeks to influence public policy or governmental policy on the basis of a particular common interest, aims, ideas or concern that often provides a basis for action.</a:t>
            </a:r>
          </a:p>
          <a:p>
            <a:pPr marL="45720" indent="0">
              <a:buNone/>
            </a:pPr>
            <a:r>
              <a:rPr lang="en-US" sz="3200" dirty="0"/>
              <a:t>Navigating the political </a:t>
            </a:r>
            <a:r>
              <a:rPr lang="en-US" sz="3200" dirty="0" smtClean="0"/>
              <a:t>terrain (ground) </a:t>
            </a:r>
            <a:r>
              <a:rPr lang="en-US" sz="3200" dirty="0"/>
              <a:t>in an effort to influence public policy can be almost impossible alone .many people join together with like minded individuals in interest groups.</a:t>
            </a:r>
          </a:p>
          <a:p>
            <a:pPr marL="45720" indent="0">
              <a:buNone/>
            </a:pPr>
            <a:r>
              <a:rPr lang="en-US" sz="3200" dirty="0"/>
              <a:t>They </a:t>
            </a:r>
            <a:r>
              <a:rPr lang="en-US" sz="3200" dirty="0" smtClean="0"/>
              <a:t>are </a:t>
            </a:r>
            <a:r>
              <a:rPr lang="en-US" sz="3200" dirty="0"/>
              <a:t>also called pressure group and special interest groups.</a:t>
            </a:r>
          </a:p>
          <a:p>
            <a:pPr marL="4572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7289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2" y="762000"/>
            <a:ext cx="8686801" cy="57912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any association of individuals or organizations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Usually formally  organized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One or more shared concerns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Attempts to influence public policy in its favor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Desire to affect government policy to </a:t>
            </a:r>
            <a:r>
              <a:rPr lang="en-US" sz="3200" dirty="0" err="1"/>
              <a:t>benfits</a:t>
            </a:r>
            <a:r>
              <a:rPr lang="en-US" sz="3200" dirty="0"/>
              <a:t> themselves and their causes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Their goal could be a policy that exclusively benefits group members and segment of society.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Bring pressure to policy makers and policy out come in their </a:t>
            </a:r>
            <a:r>
              <a:rPr lang="en-US" sz="3200" dirty="0" err="1"/>
              <a:t>favour</a:t>
            </a:r>
            <a:r>
              <a:rPr lang="en-US" sz="3200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They attempt to achieve their goals by lobbing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151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u="sng" dirty="0"/>
              <a:t>TYPES OF INTEREST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Economic groups / Association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Chamber of  commerce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Trade unions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Religious </a:t>
            </a:r>
            <a:r>
              <a:rPr lang="en-US" dirty="0" smtClean="0"/>
              <a:t>bodies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Business </a:t>
            </a:r>
            <a:r>
              <a:rPr lang="en-US" dirty="0" smtClean="0"/>
              <a:t>groups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/>
              <a:t>Professional Association/ non-economic groups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Labors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Doctors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Labor </a:t>
            </a:r>
            <a:r>
              <a:rPr lang="en-US" dirty="0"/>
              <a:t>groups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Agricultural interest groups</a:t>
            </a:r>
          </a:p>
          <a:p>
            <a:pPr marL="45720" indent="0">
              <a:buNone/>
            </a:pP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13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10892458-080A-4935-BAA3-166F4F186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1B718A82-01F8-47D2-A2CF-0820D82D0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412" y="838200"/>
            <a:ext cx="8686801" cy="5410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600" dirty="0"/>
              <a:t>Public interest groups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Friends of environment who aim to benefit  people beyond their membership.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Work for the rights of people like league rights of women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/>
              <a:t>Special interest groups(SIG)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 subgroups format within the frame work of larger or main group ton focus on a very narrow area of interest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/>
              <a:t>Governmental interest groups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structure of federal system it is not surprising that there are organizations to bring the issues of local government before administration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42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685800"/>
            <a:ext cx="8686801" cy="6172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Representation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Education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ROLE OF INTRESET GROUOPS IN POILTICS</a:t>
            </a:r>
          </a:p>
          <a:p>
            <a:pPr marL="502920" indent="-457200">
              <a:buAutoNum type="arabicPeriod"/>
            </a:pPr>
            <a:r>
              <a:rPr lang="en-US" dirty="0" smtClean="0"/>
              <a:t>Interest </a:t>
            </a:r>
            <a:r>
              <a:rPr lang="en-US" dirty="0"/>
              <a:t>groups as agents </a:t>
            </a:r>
            <a:r>
              <a:rPr lang="en-US" dirty="0" smtClean="0"/>
              <a:t>of </a:t>
            </a:r>
            <a:r>
              <a:rPr lang="en-US" dirty="0"/>
              <a:t>political socialization</a:t>
            </a:r>
          </a:p>
          <a:p>
            <a:pPr marL="502920" indent="-457200">
              <a:buAutoNum type="arabicPeriod"/>
            </a:pPr>
            <a:r>
              <a:rPr lang="en-US" dirty="0"/>
              <a:t> Interest groups and election</a:t>
            </a:r>
          </a:p>
          <a:p>
            <a:pPr marL="502920" indent="-457200">
              <a:buAutoNum type="arabicPeriod"/>
            </a:pPr>
            <a:r>
              <a:rPr lang="en-US" dirty="0"/>
              <a:t>Interest groups and activities of political parties</a:t>
            </a:r>
          </a:p>
          <a:p>
            <a:pPr marL="502920" indent="-457200">
              <a:buAutoNum type="arabicPeriod"/>
            </a:pPr>
            <a:r>
              <a:rPr lang="en-US" dirty="0"/>
              <a:t>Interest groups and legislation</a:t>
            </a:r>
          </a:p>
          <a:p>
            <a:pPr marL="502920" indent="-457200">
              <a:buAutoNum type="arabicPeriod"/>
            </a:pPr>
            <a:r>
              <a:rPr lang="en-US" dirty="0"/>
              <a:t>Interest groups and adjudication </a:t>
            </a:r>
            <a:r>
              <a:rPr lang="en-US" dirty="0" smtClean="0"/>
              <a:t> (settlements)</a:t>
            </a:r>
            <a:endParaRPr lang="en-US" dirty="0"/>
          </a:p>
          <a:p>
            <a:pPr marL="502920" indent="-457200">
              <a:buAutoNum type="arabicPeriod"/>
            </a:pPr>
            <a:r>
              <a:rPr lang="en-US" dirty="0"/>
              <a:t>Interest groups and public opinion</a:t>
            </a:r>
          </a:p>
          <a:p>
            <a:pPr marL="502920" indent="-457200">
              <a:buAutoNum type="arabicPeriod"/>
            </a:pPr>
            <a:r>
              <a:rPr lang="en-US" dirty="0"/>
              <a:t>Interest groups and administration</a:t>
            </a:r>
          </a:p>
          <a:p>
            <a:pPr marL="45720" indent="0">
              <a:buNone/>
            </a:pPr>
            <a:endParaRPr lang="en-US" dirty="0"/>
          </a:p>
          <a:p>
            <a:pPr marL="502920" indent="-457200">
              <a:buAutoNum type="arabicPeriod"/>
            </a:pPr>
            <a:endParaRPr lang="en-US" dirty="0"/>
          </a:p>
          <a:p>
            <a:pPr marL="502920" indent="-457200">
              <a:buAutoNum type="arabicPeriod"/>
            </a:pPr>
            <a:endParaRPr lang="en-US" dirty="0"/>
          </a:p>
          <a:p>
            <a:pPr marL="502920" indent="-457200">
              <a:buAutoNum type="arabicPeriod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BDC0F37D-18D4-4CD6-AD32-8FBAC81A0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Functions of interest groups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24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C61DE0-C439-4EF7-92B8-B84894F71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762000"/>
          </a:xfrm>
        </p:spPr>
        <p:txBody>
          <a:bodyPr/>
          <a:lstStyle/>
          <a:p>
            <a:r>
              <a:rPr lang="en-US" dirty="0"/>
              <a:t>THEORIES OF INTEREST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89DFB19-42A7-4018-8264-8947F9F43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2667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4000" dirty="0"/>
              <a:t>Pluralist theory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4000" dirty="0"/>
              <a:t>Elite theory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4000" dirty="0"/>
              <a:t>Hyper pluralist theory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4079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5698B88-A6AA-4E62-A243-0C8DE8B0E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Pluralist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437BAF-9C80-47BA-BD19-8CC6119D9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212" y="1828800"/>
            <a:ext cx="8686801" cy="2895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Politics is mainly a competition among groups each one pressing for its own preferred policies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Groups win some or lose some but no group win </a:t>
            </a:r>
            <a:r>
              <a:rPr lang="en-US" dirty="0" smtClean="0"/>
              <a:t>or </a:t>
            </a:r>
            <a:r>
              <a:rPr lang="en-US" dirty="0"/>
              <a:t>loses all the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Groups provide link between people and government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 dominant group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Lobbing is open to all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33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strategy presentation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Business strategy presentation.potx" id="{EB0D3B34-B7D6-4C45-8EC6-74593BA23307}" vid="{3C7E45A4-4E96-419A-A06F-C7909FE41FBD}"/>
    </a:ext>
  </a:extLst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3E1689-1E09-4ADC-A5E7-6718BF79A8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FF1070-8794-47AC-90B7-1F2E078096FF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a4f35948-e619-41b3-aa29-22878b09cfd2"/>
    <ds:schemaRef ds:uri="http://purl.org/dc/elements/1.1/"/>
    <ds:schemaRef ds:uri="http://schemas.microsoft.com/office/2006/metadata/properties"/>
    <ds:schemaRef ds:uri="http://schemas.microsoft.com/office/infopath/2007/PartnerControls"/>
    <ds:schemaRef ds:uri="40262f94-9f35-4ac3-9a90-690165a166b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CB30B94-6D3B-4C91-947C-5EB8E8EFFE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361</TotalTime>
  <Words>455</Words>
  <Application>Microsoft Office PowerPoint</Application>
  <PresentationFormat>Custom</PresentationFormat>
  <Paragraphs>70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Business strategy presentation</vt:lpstr>
      <vt:lpstr>Interest Groups  </vt:lpstr>
      <vt:lpstr>CONTENTS: </vt:lpstr>
      <vt:lpstr>Definition: </vt:lpstr>
      <vt:lpstr>PowerPoint Presentation</vt:lpstr>
      <vt:lpstr>TYPES OF INTEREST GROUPS</vt:lpstr>
      <vt:lpstr>PowerPoint Presentation</vt:lpstr>
      <vt:lpstr>Functions of interest groups </vt:lpstr>
      <vt:lpstr>THEORIES OF INTEREST GROUPS</vt:lpstr>
      <vt:lpstr>Pluralist theory</vt:lpstr>
      <vt:lpstr>Elite theory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Interest Groups</dc:title>
  <dc:creator>kalsoom asghar</dc:creator>
  <cp:lastModifiedBy>Dua Computers</cp:lastModifiedBy>
  <cp:revision>14</cp:revision>
  <dcterms:created xsi:type="dcterms:W3CDTF">2017-12-13T23:23:52Z</dcterms:created>
  <dcterms:modified xsi:type="dcterms:W3CDTF">2019-04-25T05:54:22Z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74069400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